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0" r:id="rId14"/>
    <p:sldId id="291" r:id="rId15"/>
    <p:sldId id="292" r:id="rId16"/>
    <p:sldId id="293" r:id="rId17"/>
    <p:sldId id="267" r:id="rId18"/>
    <p:sldId id="294" r:id="rId19"/>
    <p:sldId id="268" r:id="rId20"/>
    <p:sldId id="297" r:id="rId21"/>
    <p:sldId id="298" r:id="rId22"/>
    <p:sldId id="296" r:id="rId23"/>
    <p:sldId id="269" r:id="rId24"/>
    <p:sldId id="271" r:id="rId25"/>
    <p:sldId id="299" r:id="rId26"/>
    <p:sldId id="273" r:id="rId27"/>
    <p:sldId id="274" r:id="rId28"/>
    <p:sldId id="275" r:id="rId29"/>
    <p:sldId id="300" r:id="rId30"/>
    <p:sldId id="277" r:id="rId31"/>
    <p:sldId id="301" r:id="rId32"/>
    <p:sldId id="304" r:id="rId33"/>
    <p:sldId id="276" r:id="rId34"/>
    <p:sldId id="305" r:id="rId35"/>
    <p:sldId id="279" r:id="rId36"/>
    <p:sldId id="306" r:id="rId37"/>
    <p:sldId id="280" r:id="rId38"/>
    <p:sldId id="281" r:id="rId39"/>
    <p:sldId id="295" r:id="rId40"/>
    <p:sldId id="307" r:id="rId41"/>
    <p:sldId id="282" r:id="rId42"/>
    <p:sldId id="283" r:id="rId43"/>
    <p:sldId id="308" r:id="rId44"/>
    <p:sldId id="284" r:id="rId45"/>
    <p:sldId id="285" r:id="rId46"/>
    <p:sldId id="302" r:id="rId47"/>
    <p:sldId id="303" r:id="rId48"/>
    <p:sldId id="310" r:id="rId49"/>
    <p:sldId id="311" r:id="rId50"/>
    <p:sldId id="286" r:id="rId51"/>
    <p:sldId id="287" r:id="rId52"/>
    <p:sldId id="313" r:id="rId53"/>
    <p:sldId id="314" r:id="rId54"/>
    <p:sldId id="288" r:id="rId55"/>
    <p:sldId id="289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 Light" panose="00000400000000000000" pitchFamily="2" charset="0"/>
      <p:regular r:id="rId62"/>
      <p:bold r:id="rId63"/>
      <p:italic r:id="rId64"/>
      <p:boldItalic r:id="rId65"/>
    </p:embeddedFont>
    <p:embeddedFont>
      <p:font typeface="Roboto Mono" panose="020B0604020202020204" charset="0"/>
      <p:regular r:id="rId66"/>
      <p:bold r:id="rId67"/>
      <p:italic r:id="rId68"/>
      <p:boldItalic r:id="rId69"/>
    </p:embeddedFont>
    <p:embeddedFont>
      <p:font typeface="Roboto Mono Light" panose="020B0604020202020204" charset="0"/>
      <p:regular r:id="rId70"/>
      <p:bold r:id="rId71"/>
      <p:italic r:id="rId72"/>
      <p:boldItalic r:id="rId73"/>
    </p:embeddedFont>
    <p:embeddedFont>
      <p:font typeface="Roboto Mono Medium" panose="020B0604020202020204" charset="0"/>
      <p:regular r:id="rId74"/>
      <p:bold r:id="rId75"/>
      <p:italic r:id="rId76"/>
      <p:boldItalic r:id="rId77"/>
    </p:embeddedFont>
    <p:embeddedFont>
      <p:font typeface="Sora" panose="020B0604020202020204" charset="0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5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834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90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365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96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56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61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94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5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9730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112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921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66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239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032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69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3425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5315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51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007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154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1044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43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on-parametric-tests-in-hypothesis-testing-138d585c3548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andas.pydata.org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rumusstatistik.com/2016/11/uji-z-hipotesis-proporsi-dua-populasi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898546"/>
            <a:chOff x="1352101" y="2247783"/>
            <a:chExt cx="9487800" cy="189854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Statistical Analysis for Insurance Customer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3743729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Variance of Charges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133.207.311,21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35.925.420,50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ACF7D-559D-416E-4FD2-1F29226E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d. Apakah rata-rata umur perempuan dan laki-laki yang merokok sama?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89BD5-2DAE-460F-4781-45135307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83" y="2474829"/>
            <a:ext cx="4989138" cy="3180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e.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3A28B-65F1-504D-E7E4-9A5A1122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8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f.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dan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masuk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variance)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g.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BMI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651E0-9E93-FDB8-887A-CB729853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40" y="2021541"/>
            <a:ext cx="4584651" cy="2852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98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h. </a:t>
            </a:r>
            <a:r>
              <a:rPr lang="nn-NO" sz="2000" dirty="0">
                <a:solidFill>
                  <a:srgbClr val="103864"/>
                </a:solidFill>
                <a:latin typeface="Sora"/>
                <a:cs typeface="Sora"/>
              </a:rPr>
              <a:t>BMI mana yang lebih tinggi, seseorang perokok atau non perokok?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842634-7217-6EE0-E03F-4DFE71FDF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9CF86-F8B5-55E6-CA2E-E847F0AB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9" y="2047068"/>
            <a:ext cx="4699745" cy="305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91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1.338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39.21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</a:t>
            </a:r>
            <a:r>
              <a:rPr lang="en-US" sz="2000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 normal (19-25)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mencolok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11.541,55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5.993,78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relative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)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(̄x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rata-rata,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3314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Categorical Variables Analysis</a:t>
            </a:r>
            <a:endParaRPr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gender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Gender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6CB6F-645A-019A-F8F0-F65E5EAA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2111619"/>
            <a:ext cx="4375150" cy="3006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83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charges in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14157" y="133289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C3C04-DD13-4F45-1262-0D711DA73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12" b="2496"/>
          <a:stretch/>
        </p:blipFill>
        <p:spPr>
          <a:xfrm>
            <a:off x="239985" y="1857614"/>
            <a:ext cx="2868793" cy="2890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D055D-9D75-73B1-4742-AFBF920E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49" y="1857613"/>
            <a:ext cx="2868793" cy="289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C258-7976-E351-4CEC-431098609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42" y="1857613"/>
            <a:ext cx="2868793" cy="289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75C9E-98C4-B456-6693-750D4E5C8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35" y="1841150"/>
            <a:ext cx="2868793" cy="2923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270;g142ad2f6649_0_104">
            <a:extLst>
              <a:ext uri="{FF2B5EF4-FFF2-40B4-BE49-F238E27FC236}">
                <a16:creationId xmlns:a16="http://schemas.microsoft.com/office/drawing/2014/main" id="{DD0B9B18-6859-83D7-23DD-98CF71E41EA9}"/>
              </a:ext>
            </a:extLst>
          </p:cNvPr>
          <p:cNvSpPr txBox="1"/>
          <p:nvPr/>
        </p:nvSpPr>
        <p:spPr>
          <a:xfrm>
            <a:off x="328792" y="5591949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skewed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tendency 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median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270;g142ad2f6649_0_104">
            <a:extLst>
              <a:ext uri="{FF2B5EF4-FFF2-40B4-BE49-F238E27FC236}">
                <a16:creationId xmlns:a16="http://schemas.microsoft.com/office/drawing/2014/main" id="{7216FB50-D289-B21B-15FF-67512F8E4AD0}"/>
              </a:ext>
            </a:extLst>
          </p:cNvPr>
          <p:cNvSpPr txBox="1"/>
          <p:nvPr/>
        </p:nvSpPr>
        <p:spPr>
          <a:xfrm>
            <a:off x="239985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10.057,65</a:t>
            </a:r>
          </a:p>
        </p:txBody>
      </p:sp>
      <p:sp>
        <p:nvSpPr>
          <p:cNvPr id="13" name="Google Shape;270;g142ad2f6649_0_104">
            <a:extLst>
              <a:ext uri="{FF2B5EF4-FFF2-40B4-BE49-F238E27FC236}">
                <a16:creationId xmlns:a16="http://schemas.microsoft.com/office/drawing/2014/main" id="{BD92D7F2-37F4-6A5A-6646-5DED4B2C3F3E}"/>
              </a:ext>
            </a:extLst>
          </p:cNvPr>
          <p:cNvSpPr txBox="1"/>
          <p:nvPr/>
        </p:nvSpPr>
        <p:spPr>
          <a:xfrm>
            <a:off x="3108778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8.965,80</a:t>
            </a:r>
          </a:p>
        </p:txBody>
      </p:sp>
      <p:sp>
        <p:nvSpPr>
          <p:cNvPr id="14" name="Google Shape;270;g142ad2f6649_0_104">
            <a:extLst>
              <a:ext uri="{FF2B5EF4-FFF2-40B4-BE49-F238E27FC236}">
                <a16:creationId xmlns:a16="http://schemas.microsoft.com/office/drawing/2014/main" id="{33C72522-7E05-9688-4A9A-74819D39C5A3}"/>
              </a:ext>
            </a:extLst>
          </p:cNvPr>
          <p:cNvSpPr txBox="1"/>
          <p:nvPr/>
        </p:nvSpPr>
        <p:spPr>
          <a:xfrm>
            <a:off x="5977571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9.294,13</a:t>
            </a:r>
          </a:p>
        </p:txBody>
      </p:sp>
      <p:sp>
        <p:nvSpPr>
          <p:cNvPr id="15" name="Google Shape;270;g142ad2f6649_0_104">
            <a:extLst>
              <a:ext uri="{FF2B5EF4-FFF2-40B4-BE49-F238E27FC236}">
                <a16:creationId xmlns:a16="http://schemas.microsoft.com/office/drawing/2014/main" id="{B8AC5071-85AE-E7B4-07AC-ECD654EBEFD1}"/>
              </a:ext>
            </a:extLst>
          </p:cNvPr>
          <p:cNvSpPr txBox="1"/>
          <p:nvPr/>
        </p:nvSpPr>
        <p:spPr>
          <a:xfrm>
            <a:off x="8921650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8.798,59</a:t>
            </a:r>
          </a:p>
        </p:txBody>
      </p:sp>
    </p:spTree>
    <p:extLst>
      <p:ext uri="{BB962C8B-B14F-4D97-AF65-F5344CB8AC3E}">
        <p14:creationId xmlns:p14="http://schemas.microsoft.com/office/powerpoint/2010/main" val="319544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for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09C3-31FA-EC6F-C621-D486C940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11" y="2292221"/>
            <a:ext cx="386715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70;g142ad2f6649_0_104">
            <a:extLst>
              <a:ext uri="{FF2B5EF4-FFF2-40B4-BE49-F238E27FC236}">
                <a16:creationId xmlns:a16="http://schemas.microsoft.com/office/drawing/2014/main" id="{A08597F0-E16B-366C-273C-9AD61D9FE29B}"/>
              </a:ext>
            </a:extLst>
          </p:cNvPr>
          <p:cNvSpPr txBox="1"/>
          <p:nvPr/>
        </p:nvSpPr>
        <p:spPr>
          <a:xfrm>
            <a:off x="4929821" y="2292221"/>
            <a:ext cx="66811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sample.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yang lain</a:t>
            </a:r>
          </a:p>
        </p:txBody>
      </p:sp>
    </p:spTree>
    <p:extLst>
      <p:ext uri="{BB962C8B-B14F-4D97-AF65-F5344CB8AC3E}">
        <p14:creationId xmlns:p14="http://schemas.microsoft.com/office/powerpoint/2010/main" val="236963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and non smokers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614216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d.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274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20%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non-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80%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37C73-EADE-0F61-CDAF-E378BB88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338FA-8185-3A92-8134-052DECA0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47" y="1745709"/>
            <a:ext cx="5262860" cy="336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Female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perempuan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0.4948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0.0860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0.0860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laki-laki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0.5052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0.1188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0.1188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laki-laki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27386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- </a:t>
            </a:r>
            <a:r>
              <a:rPr lang="en-US" sz="3200" dirty="0"/>
              <a:t>Categorical Variables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57" y="1273156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setiap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regionnya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positive skewed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urutan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median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sebagai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berikut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10.057,65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9.294,13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8.965,80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Southwest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8.798,59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Timur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barat.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terurut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Southeast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0.272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Northwest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dan Northeast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algn="just"/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gendernya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Joint PDF BMI and Charge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28788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CE482-4293-2BD1-0DF1-06D2C0E3A393}"/>
              </a:ext>
            </a:extLst>
          </p:cNvPr>
          <p:cNvGrpSpPr/>
          <p:nvPr/>
        </p:nvGrpSpPr>
        <p:grpSpPr>
          <a:xfrm>
            <a:off x="1042271" y="1826779"/>
            <a:ext cx="4161740" cy="4284909"/>
            <a:chOff x="437154" y="1786438"/>
            <a:chExt cx="4565376" cy="470036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708DD85-7FA7-0EFF-F752-9ECDC0B1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601" y="1790077"/>
              <a:ext cx="2320927" cy="2339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1690AC8B-69C9-C245-E731-F3CCCB49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54" y="1786438"/>
              <a:ext cx="2244448" cy="2346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06AEDA3D-B5B4-4293-E3C3-5477424E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154" y="4135780"/>
              <a:ext cx="2244448" cy="2346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598C66B2-A7A8-CA01-1EF0-563B51D3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602" y="4132905"/>
              <a:ext cx="2320928" cy="2353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4681F49-C859-681C-7F88-10A81242D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991" y="2545749"/>
            <a:ext cx="3687923" cy="3810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9DFCD-E275-BADF-425D-46414F2B9F20}"/>
              </a:ext>
            </a:extLst>
          </p:cNvPr>
          <p:cNvSpPr txBox="1"/>
          <p:nvPr/>
        </p:nvSpPr>
        <p:spPr>
          <a:xfrm>
            <a:off x="6725647" y="1373324"/>
            <a:ext cx="4545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PDF </a:t>
            </a:r>
            <a:r>
              <a:rPr lang="en-US" dirty="0" err="1"/>
              <a:t>antara</a:t>
            </a:r>
            <a:r>
              <a:rPr lang="en-US" dirty="0"/>
              <a:t> BMI dan Charge,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area under curve / volume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.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dicari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0"/>
            <a:ext cx="11401500" cy="16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Probability of someone has high charges</a:t>
            </a:r>
            <a:br>
              <a:rPr lang="en-US" sz="2400" dirty="0"/>
            </a:br>
            <a:r>
              <a:rPr lang="en-US" sz="2400" dirty="0"/>
              <a:t> given he’s a smoker an BMI &gt; 25</a:t>
            </a:r>
            <a:endParaRPr sz="24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386579"/>
            <a:ext cx="61661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 kemungkin terjadi, seorang perokok dengan BMI diatas 25 akan mendapatkan</a:t>
            </a:r>
          </a:p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di atas 16.700.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82F83-7ADD-21AC-C361-FB0B4B337598}"/>
              </a:ext>
            </a:extLst>
          </p:cNvPr>
          <p:cNvSpPr txBox="1"/>
          <p:nvPr/>
        </p:nvSpPr>
        <p:spPr>
          <a:xfrm>
            <a:off x="401487" y="2292221"/>
            <a:ext cx="656537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219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dengan BMI diatas 25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85BB9C1-4C47-9679-EE1F-710D73D1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95" y="2202258"/>
            <a:ext cx="2631923" cy="2863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B2D391E-8769-8EDE-FC6B-9BDED0FF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2202258"/>
            <a:ext cx="2713893" cy="2868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09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given he’s a smoker</a:t>
            </a:r>
            <a:endParaRPr sz="2800"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487" y="1407427"/>
            <a:ext cx="68773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09DCF-C9C0-7DED-1EF7-9257543F1219}"/>
              </a:ext>
            </a:extLst>
          </p:cNvPr>
          <p:cNvSpPr txBox="1"/>
          <p:nvPr/>
        </p:nvSpPr>
        <p:spPr>
          <a:xfrm>
            <a:off x="401487" y="2292221"/>
            <a:ext cx="656537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274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0.2048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0.1898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0.1898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1D8AA6B-45C8-0BBA-7700-A37E6E56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42" y="2423049"/>
            <a:ext cx="2655513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D5F31132-8830-E979-9DC0-F2A3B564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085" y="2423049"/>
            <a:ext cx="2734038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C5B94-E5BD-FAAD-8CC8-B5648CE137C9}"/>
              </a:ext>
            </a:extLst>
          </p:cNvPr>
          <p:cNvSpPr txBox="1"/>
          <p:nvPr/>
        </p:nvSpPr>
        <p:spPr>
          <a:xfrm>
            <a:off x="401487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1094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0.8169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0.2115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0.2115 / 0.8169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726ED-8A45-9B05-0667-F2FE7D8A0399}"/>
              </a:ext>
            </a:extLst>
          </p:cNvPr>
          <p:cNvSpPr txBox="1"/>
          <p:nvPr/>
        </p:nvSpPr>
        <p:spPr>
          <a:xfrm>
            <a:off x="6426886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245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0.1831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0.0381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0.0381 / 0.1831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1DF90-DAC2-C2EA-33F8-4F87EE299322}"/>
              </a:ext>
            </a:extLst>
          </p:cNvPr>
          <p:cNvSpPr txBox="1"/>
          <p:nvPr/>
        </p:nvSpPr>
        <p:spPr>
          <a:xfrm>
            <a:off x="1310600" y="5507874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0093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82E22F-0337-D34E-4A8C-77065A21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3" y="2427327"/>
            <a:ext cx="2829734" cy="307894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3FB0359-D9D3-2220-AF3A-B798CD91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91" y="2515757"/>
            <a:ext cx="2748462" cy="299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06F2E-02D6-20D8-4DE2-4F0E9E01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144" y="2427327"/>
            <a:ext cx="2829734" cy="3078944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C1371D54-C83F-E086-15C3-1306FD33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47" y="2549185"/>
            <a:ext cx="2829734" cy="29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7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7BA0A-3BAC-ACBC-D074-375519988DEB}"/>
              </a:ext>
            </a:extLst>
          </p:cNvPr>
          <p:cNvSpPr txBox="1"/>
          <p:nvPr/>
        </p:nvSpPr>
        <p:spPr>
          <a:xfrm>
            <a:off x="401487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215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EE223-4F7E-C4BF-24FC-331D5081AAC0}"/>
              </a:ext>
            </a:extLst>
          </p:cNvPr>
          <p:cNvSpPr txBox="1"/>
          <p:nvPr/>
        </p:nvSpPr>
        <p:spPr>
          <a:xfrm>
            <a:off x="6426886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68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0.6532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non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0.0508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0.0508 / 0.6532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38006-E943-DE09-0493-B50FA8990AFA}"/>
              </a:ext>
            </a:extLst>
          </p:cNvPr>
          <p:cNvSpPr txBox="1"/>
          <p:nvPr/>
        </p:nvSpPr>
        <p:spPr>
          <a:xfrm>
            <a:off x="1296086" y="5616208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939566B-1EB9-8E60-416A-F99ED8E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00" y="2570639"/>
            <a:ext cx="2740553" cy="289626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A6A91D9-3C04-1F3C-B55D-BF58CD91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7" y="2484997"/>
            <a:ext cx="2740553" cy="298190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FE179-2493-10F4-C8E5-1493BB328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68" y="2570639"/>
            <a:ext cx="2621202" cy="2843967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AECCF0F-56A7-0F71-F141-A0768B043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21" y="2637628"/>
            <a:ext cx="2613776" cy="2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charge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skew.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volume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kurva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distibusi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bimodal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puncak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.....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16.7k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i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0.2589)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0.2082)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587872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A8E64EB-1A73-5CA3-DD38-949977C9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0" y="1994022"/>
            <a:ext cx="6297892" cy="4686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D2531-DAAF-AD42-414B-0A5C7B171946}"/>
              </a:ext>
            </a:extLst>
          </p:cNvPr>
          <p:cNvSpPr txBox="1"/>
          <p:nvPr/>
        </p:nvSpPr>
        <p:spPr>
          <a:xfrm>
            <a:off x="6940550" y="1994022"/>
            <a:ext cx="4749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Correlation (+) (&gt; 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Smoking_Yes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(0.10&lt;x&lt;0.75):</a:t>
            </a:r>
          </a:p>
          <a:p>
            <a:pPr marL="342900" indent="-342900">
              <a:buAutoNum type="arabicPeriod"/>
            </a:pPr>
            <a:r>
              <a:rPr lang="en-US" dirty="0"/>
              <a:t>Age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Charge</a:t>
            </a:r>
          </a:p>
          <a:p>
            <a:pPr marL="342900" indent="-342900"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Region_Southeast</a:t>
            </a:r>
            <a:r>
              <a:rPr lang="en-US" dirty="0">
                <a:sym typeface="Wingdings" panose="05000000000000000000" pitchFamily="2" charset="2"/>
              </a:rPr>
              <a:t>  BMI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Age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b="1" dirty="0"/>
              <a:t>Strong Correlation (-) (&lt; -0.75):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Smoking_No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(-0.75 &gt; x &gt; 0.10):</a:t>
            </a:r>
          </a:p>
          <a:p>
            <a:pPr marL="342900" indent="-342900">
              <a:buAutoNum type="arabicPeriod"/>
            </a:pPr>
            <a:r>
              <a:rPr lang="en-US" dirty="0" err="1"/>
              <a:t>Region_x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Region_y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Correlation:</a:t>
            </a:r>
          </a:p>
          <a:p>
            <a:r>
              <a:rPr lang="en-US" dirty="0">
                <a:sym typeface="Wingdings" panose="05000000000000000000" pitchFamily="2" charset="2"/>
              </a:rPr>
              <a:t>Others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0E1EA-34A4-99E8-58BC-E40733DC109A}"/>
              </a:ext>
            </a:extLst>
          </p:cNvPr>
          <p:cNvGrpSpPr/>
          <p:nvPr/>
        </p:nvGrpSpPr>
        <p:grpSpPr>
          <a:xfrm>
            <a:off x="1326903" y="1997105"/>
            <a:ext cx="9538194" cy="2863790"/>
            <a:chOff x="309282" y="1997105"/>
            <a:chExt cx="9538194" cy="28637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89A626-DAF0-1220-FE40-9A9F9818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82" y="1997105"/>
              <a:ext cx="8386482" cy="2863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CA07E5-A914-85B1-B78E-7D223C37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2985" y="2024001"/>
              <a:ext cx="1214491" cy="279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72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Variable </a:t>
            </a:r>
            <a:r>
              <a:rPr lang="en-US" dirty="0" err="1"/>
              <a:t>Corelation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979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35155" y="0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0" name="Google Shape;210;p3"/>
          <p:cNvSpPr txBox="1"/>
          <p:nvPr/>
        </p:nvSpPr>
        <p:spPr>
          <a:xfrm>
            <a:off x="335156" y="1325563"/>
            <a:ext cx="8479392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Perkenalkan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Axel Ivanda Tanjung,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modul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berjudul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“</a:t>
            </a:r>
            <a:r>
              <a:rPr lang="en-US" sz="18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Statistical Analysis for Insurance Customer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”</a:t>
            </a:r>
            <a:r>
              <a:rPr lang="en-US" sz="1800" dirty="0">
                <a:solidFill>
                  <a:schemeClr val="tx1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dimana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terdapat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dataset insurance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berisi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customer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beberapa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variable. </a:t>
            </a:r>
          </a:p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diwajibkan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membayar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besaran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uang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secara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rutin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(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)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kepada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pihak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perusahaan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diolah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oleh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perusahaan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membayarkan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Penentuan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premi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menjadi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tantangan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tersendiri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bagi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pihak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asuransi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mengingat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banyak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faktor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dapat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mempengaruhi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&amp;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meningkatkan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profil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resiko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  <a:p>
            <a:pPr algn="just">
              <a:buClr>
                <a:srgbClr val="103864"/>
              </a:buClr>
              <a:buSzPts val="2000"/>
            </a:pP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Penulis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melakukan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analisis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probabilitas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statistic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terhadap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data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tersebut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hubungan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variable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variable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lain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diterima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oleh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setiap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pengguna</a:t>
            </a:r>
            <a:r>
              <a:rPr lang="en-US" sz="18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</a:t>
            </a:r>
          </a:p>
        </p:txBody>
      </p:sp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E1197807-5F2A-95E7-43EE-72652514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13" y="1465730"/>
            <a:ext cx="2730884" cy="38644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Testing Hypotheses About the Mean</a:t>
            </a:r>
            <a:endParaRPr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EFFF20-4B67-D271-74C1-E8F65BB8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364542"/>
            <a:ext cx="9731188" cy="53104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89088B-5861-2804-0881-164339B02449}"/>
              </a:ext>
            </a:extLst>
          </p:cNvPr>
          <p:cNvSpPr/>
          <p:nvPr/>
        </p:nvSpPr>
        <p:spPr>
          <a:xfrm>
            <a:off x="4659406" y="562087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10EA16-41A8-F7CD-5407-A34A404CE03A}"/>
              </a:ext>
            </a:extLst>
          </p:cNvPr>
          <p:cNvSpPr/>
          <p:nvPr/>
        </p:nvSpPr>
        <p:spPr>
          <a:xfrm>
            <a:off x="6559924" y="551182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976D0-6012-4636-B3A4-05B125B531AB}"/>
              </a:ext>
            </a:extLst>
          </p:cNvPr>
          <p:cNvSpPr txBox="1"/>
          <p:nvPr/>
        </p:nvSpPr>
        <p:spPr>
          <a:xfrm>
            <a:off x="8458200" y="5775409"/>
            <a:ext cx="299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https://towardsdatascience.com/non-parametric-tests-in-hypothesis-testing-138d585c3548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Smoker’s charges are higher than non smoker’s</a:t>
            </a:r>
            <a:endParaRPr dirty="0"/>
          </a:p>
        </p:txBody>
      </p:sp>
      <p:sp>
        <p:nvSpPr>
          <p:cNvPr id="2" name="Google Shape;360;g142ad2f6649_0_134">
            <a:extLst>
              <a:ext uri="{FF2B5EF4-FFF2-40B4-BE49-F238E27FC236}">
                <a16:creationId xmlns:a16="http://schemas.microsoft.com/office/drawing/2014/main" id="{7B3235D9-F750-6020-BF57-691F434847C5}"/>
              </a:ext>
            </a:extLst>
          </p:cNvPr>
          <p:cNvSpPr txBox="1"/>
          <p:nvPr/>
        </p:nvSpPr>
        <p:spPr>
          <a:xfrm>
            <a:off x="419424" y="1342328"/>
            <a:ext cx="6765767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1.000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54E74-FF74-4014-DE18-F574B58F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85" y="2386853"/>
            <a:ext cx="4296446" cy="2738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3489F-7DCD-C6F9-1D0A-381BF2D11E38}"/>
              </a:ext>
            </a:extLst>
          </p:cNvPr>
          <p:cNvSpPr txBox="1"/>
          <p:nvPr/>
        </p:nvSpPr>
        <p:spPr>
          <a:xfrm>
            <a:off x="8498541" y="3756280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smoker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CDA69-1CB3-B372-BF27-E5C93D79AD2F}"/>
              </a:ext>
            </a:extLst>
          </p:cNvPr>
          <p:cNvSpPr txBox="1"/>
          <p:nvPr/>
        </p:nvSpPr>
        <p:spPr>
          <a:xfrm>
            <a:off x="9581708" y="4353951"/>
            <a:ext cx="617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nonsmoker</a:t>
            </a:r>
          </a:p>
        </p:txBody>
      </p:sp>
    </p:spTree>
    <p:extLst>
      <p:ext uri="{BB962C8B-B14F-4D97-AF65-F5344CB8AC3E}">
        <p14:creationId xmlns:p14="http://schemas.microsoft.com/office/powerpoint/2010/main" val="555099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#2</a:t>
            </a:r>
            <a:endParaRPr dirty="0"/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388942" y="1520331"/>
            <a:ext cx="8069257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algn="just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4BE7D24-28AB-25FB-BF4E-F81C9E39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99" y="2185815"/>
            <a:ext cx="3424449" cy="248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3671B-5F74-C20F-FAC8-55D906BEC5E9}"/>
              </a:ext>
            </a:extLst>
          </p:cNvPr>
          <p:cNvSpPr txBox="1"/>
          <p:nvPr/>
        </p:nvSpPr>
        <p:spPr>
          <a:xfrm>
            <a:off x="9262747" y="40754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&gt; 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F8F3-B142-DF51-CEF0-F7E66D79BB28}"/>
              </a:ext>
            </a:extLst>
          </p:cNvPr>
          <p:cNvSpPr txBox="1"/>
          <p:nvPr/>
        </p:nvSpPr>
        <p:spPr>
          <a:xfrm>
            <a:off x="10363165" y="41366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&lt; 25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#3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6839726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0.0899 (Uji Two Tail)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two sample t-test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2020BD1-AF2C-BEFC-168F-D8AEB8AA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72" y="1690825"/>
            <a:ext cx="3977139" cy="26380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#4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388943" y="1470075"/>
            <a:ext cx="7471738" cy="51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lebih besar dari perempuan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0.6358 (Uji Sisi Kiri)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2409E75-24B6-CB2E-5183-263FB6F4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29" y="1416922"/>
            <a:ext cx="4113006" cy="2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 perokok berbeda di tiap region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Norhteast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Norhtwest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	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Southwest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Z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z &gt; 0.8225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 &lt; -0.8225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(Uji Two Tail)</a:t>
            </a:r>
          </a:p>
          <a:p>
            <a:pPr marL="101600" lvl="2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Z-test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A89362-2C0B-8A72-67A4-39E03B31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19"/>
          <a:stretch/>
        </p:blipFill>
        <p:spPr>
          <a:xfrm>
            <a:off x="7248048" y="1450401"/>
            <a:ext cx="4615451" cy="1924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286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FDAC6DA-C88D-DE66-1247-1645464D5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922" y="1690824"/>
          <a:ext cx="7589042" cy="417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95957" imgH="3081391" progId="Excel.Sheet.12">
                  <p:embed/>
                </p:oleObj>
              </mc:Choice>
              <mc:Fallback>
                <p:oleObj name="Worksheet" r:id="rId3" imgW="5595957" imgH="308139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4FDAC6DA-C88D-DE66-1247-1645464D5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922" y="1690824"/>
                        <a:ext cx="7589042" cy="417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7AD1C36-61C3-4059-5D6F-CAC3C5583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17626"/>
              </p:ext>
            </p:extLst>
          </p:nvPr>
        </p:nvGraphicFramePr>
        <p:xfrm>
          <a:off x="849967" y="1690824"/>
          <a:ext cx="2611166" cy="4266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1885923" imgH="3081391" progId="Excel.Sheet.12">
                  <p:embed/>
                </p:oleObj>
              </mc:Choice>
              <mc:Fallback>
                <p:oleObj name="Worksheet" r:id="rId5" imgW="1885923" imgH="308139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9967" y="1690824"/>
                        <a:ext cx="2611166" cy="4266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43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B9144-F0DC-7167-E913-EF9F91496D9B}"/>
              </a:ext>
            </a:extLst>
          </p:cNvPr>
          <p:cNvSpPr txBox="1"/>
          <p:nvPr/>
        </p:nvSpPr>
        <p:spPr>
          <a:xfrm>
            <a:off x="7953936" y="1690824"/>
            <a:ext cx="33281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uji hypothesis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region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Ho </a:t>
            </a:r>
            <a:r>
              <a:rPr lang="en-US" dirty="0" err="1"/>
              <a:t>ditolak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masing-masing region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region </a:t>
            </a:r>
            <a:r>
              <a:rPr lang="en-US" b="1" dirty="0"/>
              <a:t>Southwest </a:t>
            </a:r>
            <a:r>
              <a:rPr lang="en-US" dirty="0"/>
              <a:t>dan </a:t>
            </a:r>
            <a:r>
              <a:rPr lang="en-US" b="1" dirty="0"/>
              <a:t>Northwest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Ho (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)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40921-DF26-0827-5A79-7FD0AF0C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2" y="1690824"/>
            <a:ext cx="7224283" cy="42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3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 Langkah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Statisktik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Category,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Continue,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Testing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analysis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statistic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Adapun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tergolong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overweight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&gt;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berkolerasi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yang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uji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hipotesa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62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 ,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0.9268,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79580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= 1.000,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0.0899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0.6358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Kecuali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region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Southwest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Northwest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Ho (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gagal</a:t>
            </a:r>
            <a:r>
              <a:rPr lang="en-US" sz="2000">
                <a:solidFill>
                  <a:srgbClr val="103864"/>
                </a:solidFill>
                <a:latin typeface="Sora" panose="020B0604020202020204" charset="0"/>
                <a:cs typeface="Sora"/>
              </a:rPr>
              <a:t> 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 panose="020B0604020202020204" charset="0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Saran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memperhatikan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variable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diberikan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menutupi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potensi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cs typeface="Sora"/>
                <a:sym typeface="Sora"/>
              </a:rPr>
              <a:t>tinggi</a:t>
            </a:r>
            <a:endParaRPr sz="2000" b="1" dirty="0">
              <a:solidFill>
                <a:srgbClr val="103864"/>
              </a:solidFill>
              <a:latin typeface="Sora" panose="020B0604020202020204" charset="0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55650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Improvement (Notes)</a:t>
            </a:r>
            <a:endParaRPr dirty="0"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skew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bimodal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of tendency median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tendency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robust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outlier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frekuensi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pearson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spearman method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customer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optimal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14157" y="1611269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iswa.pacmann.ai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 Course Probability I dan II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3"/>
              </a:rPr>
              <a:t>https://towardsdatascience.com/non-parametric-tests-in-hypothesis-testing-138d585c3548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4"/>
              </a:rPr>
              <a:t>https://www.rumusstatistik.com/2016/11/uji-z-hipotesis-proporsi-dua-populasi.html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5"/>
              </a:rPr>
              <a:t>https://stackoverflow.com/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6"/>
              </a:rPr>
              <a:t>https://pandas.pydata.org/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7"/>
              </a:rPr>
              <a:t>https://seaborn.pydata.org/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some variable that probably related with charges for each insurance customer. It has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1338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records which tells about those variable.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		= Age of primary beneficiary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		= Insurance contractor gender, female, male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Body mass index, providing an understanding of body, weights that are 		relatively high or low relative to height, objective index of body weight 			(kg/m2) using the ratio of height to weight, ideally 18.5 to 24.9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	= Number of children covered by health insurance / Number of  				dependents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	= Smoking or non-smoking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	= The beneficiary's residential area in the US, northeast, southeast, 			southwest, northwest.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charges	= Individual medical costs billed by health insurance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 rata-rata umur pada data tersebut?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39.21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14.05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6.10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1.09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1.21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charges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13.270,42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74A70-4F45-06E3-44D7-F45417A7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61C3B-C3A9-D1A3-A46A-405DEE93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3F397-D869-F63A-859B-848EE69E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B57E6-5C7B-9936-A819-CA98C9B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3DBC8-97BC-E252-FA02-272FC4FE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58BBE-095C-6563-60FA-C071471D7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8213-6524-7956-380C-73EC5A16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50" y="2346417"/>
            <a:ext cx="3617174" cy="3507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FF4A4-73C7-07EA-619F-4D1B5D76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066" y="2346418"/>
            <a:ext cx="3629746" cy="3507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B062F8-8501-4365-C2A1-AB09FC641DE2}"/>
              </a:ext>
            </a:extLst>
          </p:cNvPr>
          <p:cNvSpPr/>
          <p:nvPr/>
        </p:nvSpPr>
        <p:spPr>
          <a:xfrm>
            <a:off x="2054557" y="5679327"/>
            <a:ext cx="3274359" cy="813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</a:p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5C67A3-7DEE-C747-177F-6624702C3DD0}"/>
              </a:ext>
            </a:extLst>
          </p:cNvPr>
          <p:cNvSpPr/>
          <p:nvPr/>
        </p:nvSpPr>
        <p:spPr>
          <a:xfrm>
            <a:off x="6498066" y="5717613"/>
            <a:ext cx="3762040" cy="775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4326</Words>
  <Application>Microsoft Office PowerPoint</Application>
  <PresentationFormat>Widescreen</PresentationFormat>
  <Paragraphs>471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Montserrat Light</vt:lpstr>
      <vt:lpstr>Sora</vt:lpstr>
      <vt:lpstr>Roboto Mono Medium</vt:lpstr>
      <vt:lpstr>Calibri</vt:lpstr>
      <vt:lpstr>Roboto Mono Light</vt:lpstr>
      <vt:lpstr>Roboto Mono</vt:lpstr>
      <vt:lpstr>1_Office Theme</vt:lpstr>
      <vt:lpstr>Office Theme</vt:lpstr>
      <vt:lpstr>Worksheet</vt:lpstr>
      <vt:lpstr>Microsoft Excel Worksheet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Data</vt:lpstr>
      <vt:lpstr>Mean of BMI </vt:lpstr>
      <vt:lpstr>Variance of Charges</vt:lpstr>
      <vt:lpstr>Mean of Data </vt:lpstr>
      <vt:lpstr>Mean of Charge </vt:lpstr>
      <vt:lpstr>Mean of Charge </vt:lpstr>
      <vt:lpstr>Mean of BMI </vt:lpstr>
      <vt:lpstr>Mean of BMI </vt:lpstr>
      <vt:lpstr>Analysis - Interpretasi Statistik Deskriptif (I) </vt:lpstr>
      <vt:lpstr>Analysis - Interpretasi Statistik Deskriptif (II) </vt:lpstr>
      <vt:lpstr>Categorical Variables Analysis</vt:lpstr>
      <vt:lpstr>Proporsion of gender</vt:lpstr>
      <vt:lpstr>Proporsion of charges in each region</vt:lpstr>
      <vt:lpstr>Proporsion for each region</vt:lpstr>
      <vt:lpstr>Proporsion of smokers and non smokers</vt:lpstr>
      <vt:lpstr>Probability Female Given Smoker</vt:lpstr>
      <vt:lpstr>Probability Male Given Smoker</vt:lpstr>
      <vt:lpstr>Analysis - Categorical Variables</vt:lpstr>
      <vt:lpstr>Continuous Variables Analysis</vt:lpstr>
      <vt:lpstr>Joint PDF BMI and Charge</vt:lpstr>
      <vt:lpstr>Probability of someone has high charges  given he’s a smoker an BMI &gt; 25</vt:lpstr>
      <vt:lpstr>Probability of someone has high charges given he’s a smoker</vt:lpstr>
      <vt:lpstr>Probability charges given BMI (1)</vt:lpstr>
      <vt:lpstr>Probability charges given BMI (2)</vt:lpstr>
      <vt:lpstr>Probability charges given BMI &amp; smoker (1)</vt:lpstr>
      <vt:lpstr>Probability charges given BMI &amp; smoker (2)</vt:lpstr>
      <vt:lpstr>Analysis – Continues Variable (I)</vt:lpstr>
      <vt:lpstr>Analysis – Continues Variable (II)</vt:lpstr>
      <vt:lpstr>Variables Correlation</vt:lpstr>
      <vt:lpstr>Correlation </vt:lpstr>
      <vt:lpstr>Correlation </vt:lpstr>
      <vt:lpstr>Analysis – Variable Corelation</vt:lpstr>
      <vt:lpstr>Hypothesis Testing</vt:lpstr>
      <vt:lpstr>Testing Hypotheses About the Mean</vt:lpstr>
      <vt:lpstr>Smoker’s charges are higher than non smoker’s</vt:lpstr>
      <vt:lpstr>Hypothesis Testing #2</vt:lpstr>
      <vt:lpstr>Hypothesis Testing #3</vt:lpstr>
      <vt:lpstr>Hypothesis Testing #4</vt:lpstr>
      <vt:lpstr>Hypothesis Testing #5</vt:lpstr>
      <vt:lpstr>Hypothesis Testing #5</vt:lpstr>
      <vt:lpstr>Hypothesis Testing #5</vt:lpstr>
      <vt:lpstr>Conclusion</vt:lpstr>
      <vt:lpstr>Conclusion (I)</vt:lpstr>
      <vt:lpstr>Conclusion (II)</vt:lpstr>
      <vt:lpstr>Conclusion (III)</vt:lpstr>
      <vt:lpstr>Improvement (Notes)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Axel Ivanda Tanjung</cp:lastModifiedBy>
  <cp:revision>131</cp:revision>
  <dcterms:created xsi:type="dcterms:W3CDTF">2022-06-30T03:08:43Z</dcterms:created>
  <dcterms:modified xsi:type="dcterms:W3CDTF">2022-10-07T05:42:28Z</dcterms:modified>
</cp:coreProperties>
</file>